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Markazi Text" charset="1" panose="00000500000000000000"/>
      <p:regular r:id="rId14"/>
    </p:embeddedFont>
    <p:embeddedFont>
      <p:font typeface="Markazi Text Bold" charset="1" panose="00000800000000000000"/>
      <p:regular r:id="rId15"/>
    </p:embeddedFont>
    <p:embeddedFont>
      <p:font typeface="Markazi Text Medium" charset="1" panose="000006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VAGxE2FSTlI.mp4" Type="http://schemas.openxmlformats.org/officeDocument/2006/relationships/video"/><Relationship Id="rId4" Target="../media/VAGxE2FSTlI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s://github.com/Mastercard-Code-For-Change-2-0/Team-1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3974" y="9391422"/>
            <a:ext cx="964704" cy="600684"/>
          </a:xfrm>
          <a:custGeom>
            <a:avLst/>
            <a:gdLst/>
            <a:ahLst/>
            <a:cxnLst/>
            <a:rect r="r" b="b" t="t" l="l"/>
            <a:pathLst>
              <a:path h="600684" w="964704">
                <a:moveTo>
                  <a:pt x="0" y="0"/>
                </a:moveTo>
                <a:lnTo>
                  <a:pt x="964704" y="0"/>
                </a:lnTo>
                <a:lnTo>
                  <a:pt x="964704" y="600684"/>
                </a:lnTo>
                <a:lnTo>
                  <a:pt x="0" y="60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77798" y="516636"/>
            <a:ext cx="1190880" cy="741514"/>
          </a:xfrm>
          <a:custGeom>
            <a:avLst/>
            <a:gdLst/>
            <a:ahLst/>
            <a:cxnLst/>
            <a:rect r="r" b="b" t="t" l="l"/>
            <a:pathLst>
              <a:path h="741514" w="1190880">
                <a:moveTo>
                  <a:pt x="0" y="0"/>
                </a:moveTo>
                <a:lnTo>
                  <a:pt x="1190880" y="0"/>
                </a:lnTo>
                <a:lnTo>
                  <a:pt x="1190880" y="741514"/>
                </a:lnTo>
                <a:lnTo>
                  <a:pt x="0" y="74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050" y="0"/>
            <a:ext cx="18287998" cy="10286998"/>
            <a:chOff x="0" y="0"/>
            <a:chExt cx="24383997" cy="137159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61" r="0" b="-61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577798" y="516636"/>
            <a:ext cx="1190880" cy="741514"/>
          </a:xfrm>
          <a:custGeom>
            <a:avLst/>
            <a:gdLst/>
            <a:ahLst/>
            <a:cxnLst/>
            <a:rect r="r" b="b" t="t" l="l"/>
            <a:pathLst>
              <a:path h="741514" w="1190880">
                <a:moveTo>
                  <a:pt x="0" y="0"/>
                </a:moveTo>
                <a:lnTo>
                  <a:pt x="1190880" y="0"/>
                </a:lnTo>
                <a:lnTo>
                  <a:pt x="1190880" y="741514"/>
                </a:lnTo>
                <a:lnTo>
                  <a:pt x="0" y="74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732770"/>
            <a:ext cx="13222224" cy="672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1"/>
              </a:lnSpc>
            </a:pPr>
            <a:r>
              <a:rPr lang="en-US" sz="5199">
                <a:solidFill>
                  <a:srgbClr val="FFFFFF"/>
                </a:solidFill>
                <a:latin typeface="Markazi Text"/>
                <a:ea typeface="Markazi Text"/>
                <a:cs typeface="Markazi Text"/>
                <a:sym typeface="Markazi Text"/>
              </a:rPr>
              <a:t>Team 1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3244221"/>
            <a:ext cx="16478363" cy="2993541"/>
            <a:chOff x="0" y="0"/>
            <a:chExt cx="21971151" cy="39913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971150" cy="3991388"/>
            </a:xfrm>
            <a:custGeom>
              <a:avLst/>
              <a:gdLst/>
              <a:ahLst/>
              <a:cxnLst/>
              <a:rect r="r" b="b" t="t" l="l"/>
              <a:pathLst>
                <a:path h="3991388" w="21971150">
                  <a:moveTo>
                    <a:pt x="0" y="0"/>
                  </a:moveTo>
                  <a:lnTo>
                    <a:pt x="21971150" y="0"/>
                  </a:lnTo>
                  <a:lnTo>
                    <a:pt x="21971150" y="3991388"/>
                  </a:lnTo>
                  <a:lnTo>
                    <a:pt x="0" y="39913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09550"/>
              <a:ext cx="21971151" cy="3781838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9216"/>
                </a:lnSpc>
              </a:pPr>
              <a:r>
                <a:rPr lang="en-US" sz="9600">
                  <a:solidFill>
                    <a:srgbClr val="FFFFFF"/>
                  </a:solidFill>
                  <a:latin typeface="Markazi Text"/>
                  <a:ea typeface="Markazi Text"/>
                  <a:cs typeface="Markazi Text"/>
                  <a:sym typeface="Markazi Text"/>
                </a:rPr>
                <a:t>Problem Theme: </a:t>
              </a:r>
            </a:p>
            <a:p>
              <a:pPr algn="l">
                <a:lnSpc>
                  <a:spcPts val="9216"/>
                </a:lnSpc>
              </a:pPr>
              <a:r>
                <a:rPr lang="en-US" sz="9600">
                  <a:solidFill>
                    <a:srgbClr val="FFFFFF"/>
                  </a:solidFill>
                  <a:latin typeface="Markazi Text"/>
                  <a:ea typeface="Markazi Text"/>
                  <a:cs typeface="Markazi Text"/>
                  <a:sym typeface="Markazi Text"/>
                </a:rPr>
                <a:t>Build a Donation Matching Portal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3974" y="9391422"/>
            <a:ext cx="964704" cy="600684"/>
          </a:xfrm>
          <a:custGeom>
            <a:avLst/>
            <a:gdLst/>
            <a:ahLst/>
            <a:cxnLst/>
            <a:rect r="r" b="b" t="t" l="l"/>
            <a:pathLst>
              <a:path h="600684" w="964704">
                <a:moveTo>
                  <a:pt x="0" y="0"/>
                </a:moveTo>
                <a:lnTo>
                  <a:pt x="964704" y="0"/>
                </a:lnTo>
                <a:lnTo>
                  <a:pt x="964704" y="600684"/>
                </a:lnTo>
                <a:lnTo>
                  <a:pt x="0" y="60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4984" y="9621624"/>
            <a:ext cx="457196" cy="547688"/>
            <a:chOff x="0" y="0"/>
            <a:chExt cx="609595" cy="730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9595" cy="730251"/>
            </a:xfrm>
            <a:custGeom>
              <a:avLst/>
              <a:gdLst/>
              <a:ahLst/>
              <a:cxnLst/>
              <a:rect r="r" b="b" t="t" l="l"/>
              <a:pathLst>
                <a:path h="730251" w="609595">
                  <a:moveTo>
                    <a:pt x="0" y="0"/>
                  </a:moveTo>
                  <a:lnTo>
                    <a:pt x="609595" y="0"/>
                  </a:lnTo>
                  <a:lnTo>
                    <a:pt x="609595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609595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 b="true">
                  <a:solidFill>
                    <a:srgbClr val="171717"/>
                  </a:solidFill>
                  <a:latin typeface="Markazi Text Bold"/>
                  <a:ea typeface="Markazi Text Bold"/>
                  <a:cs typeface="Markazi Text Bold"/>
                  <a:sym typeface="Markazi Text Bold"/>
                </a:rPr>
                <a:t>2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57264" y="9621624"/>
            <a:ext cx="2905818" cy="547688"/>
            <a:chOff x="0" y="0"/>
            <a:chExt cx="3874424" cy="7302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74424" cy="730251"/>
            </a:xfrm>
            <a:custGeom>
              <a:avLst/>
              <a:gdLst/>
              <a:ahLst/>
              <a:cxnLst/>
              <a:rect r="r" b="b" t="t" l="l"/>
              <a:pathLst>
                <a:path h="730251" w="3874424">
                  <a:moveTo>
                    <a:pt x="0" y="0"/>
                  </a:moveTo>
                  <a:lnTo>
                    <a:pt x="3874424" y="0"/>
                  </a:lnTo>
                  <a:lnTo>
                    <a:pt x="3874424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3874424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171717"/>
                  </a:solidFill>
                  <a:latin typeface="Markazi Text"/>
                  <a:ea typeface="Markazi Text"/>
                  <a:cs typeface="Markazi Text"/>
                  <a:sym typeface="Markazi Text"/>
                </a:rPr>
                <a:t>August 25, 2025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20628" y="477395"/>
            <a:ext cx="16642828" cy="65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4599" b="true">
                <a:solidFill>
                  <a:srgbClr val="171717"/>
                </a:solidFill>
                <a:latin typeface="Markazi Text Medium"/>
                <a:ea typeface="Markazi Text Medium"/>
                <a:cs typeface="Markazi Text Medium"/>
                <a:sym typeface="Markazi Text Medium"/>
              </a:rPr>
              <a:t>Problem Statement brief: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0336" y="2503140"/>
            <a:ext cx="15747328" cy="581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2159" indent="-38607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171717"/>
                </a:solidFill>
                <a:latin typeface="Markazi Text Bold"/>
                <a:ea typeface="Markazi Text Bold"/>
                <a:cs typeface="Markazi Text Bold"/>
                <a:sym typeface="Markazi Text Bold"/>
              </a:rPr>
              <a:t>Difficulty finding trusted causes:</a:t>
            </a:r>
            <a:r>
              <a:rPr lang="en-US" sz="3199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Donors struggle to find NGOs that align with their values.</a:t>
            </a:r>
          </a:p>
          <a:p>
            <a:pPr algn="l" marL="772159" indent="-386079" lvl="1">
              <a:lnSpc>
                <a:spcPts val="3839"/>
              </a:lnSpc>
            </a:pPr>
          </a:p>
          <a:p>
            <a:pPr algn="l" marL="772159" indent="-38607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171717"/>
                </a:solidFill>
                <a:latin typeface="Markazi Text Bold"/>
                <a:ea typeface="Markazi Text Bold"/>
                <a:cs typeface="Markazi Text Bold"/>
                <a:sym typeface="Markazi Text Bold"/>
              </a:rPr>
              <a:t>Lack of transparency:</a:t>
            </a:r>
            <a:r>
              <a:rPr lang="en-US" sz="3199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Donors don't know how their funds are used.</a:t>
            </a:r>
          </a:p>
          <a:p>
            <a:pPr algn="l" marL="772159" indent="-386079" lvl="1">
              <a:lnSpc>
                <a:spcPts val="3839"/>
              </a:lnSpc>
            </a:pPr>
          </a:p>
          <a:p>
            <a:pPr algn="l" marL="772159" indent="-38607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171717"/>
                </a:solidFill>
                <a:latin typeface="Markazi Text Bold"/>
                <a:ea typeface="Markazi Text Bold"/>
                <a:cs typeface="Markazi Text Bold"/>
                <a:sym typeface="Markazi Text Bold"/>
              </a:rPr>
              <a:t>No real-time tracking:</a:t>
            </a:r>
            <a:r>
              <a:rPr lang="en-US" sz="3199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Donors can't see the progress of their donations.</a:t>
            </a:r>
          </a:p>
          <a:p>
            <a:pPr algn="l" marL="772159" indent="-386079" lvl="1">
              <a:lnSpc>
                <a:spcPts val="3839"/>
              </a:lnSpc>
            </a:pPr>
          </a:p>
          <a:p>
            <a:pPr algn="l" marL="772159" indent="-38607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171717"/>
                </a:solidFill>
                <a:latin typeface="Markazi Text Bold"/>
                <a:ea typeface="Markazi Text Bold"/>
                <a:cs typeface="Markazi Text Bold"/>
                <a:sym typeface="Markazi Text Bold"/>
              </a:rPr>
              <a:t>Minimal impact reporting:</a:t>
            </a:r>
            <a:r>
              <a:rPr lang="en-US" sz="3199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Donors rarely get updates on the real-world effect of their contributions.</a:t>
            </a:r>
          </a:p>
          <a:p>
            <a:pPr algn="l" marL="772159" indent="-386079" lvl="1">
              <a:lnSpc>
                <a:spcPts val="3839"/>
              </a:lnSpc>
            </a:pPr>
          </a:p>
          <a:p>
            <a:pPr algn="l" marL="772159" indent="-38607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171717"/>
                </a:solidFill>
                <a:latin typeface="Markazi Text Bold"/>
                <a:ea typeface="Markazi Text Bold"/>
                <a:cs typeface="Markazi Text Bold"/>
                <a:sym typeface="Markazi Text Bold"/>
              </a:rPr>
              <a:t>Inefficient NGO operations:</a:t>
            </a:r>
            <a:r>
              <a:rPr lang="en-US" sz="3199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NGOs have trouble managing and reporting donations.</a:t>
            </a:r>
          </a:p>
          <a:p>
            <a:pPr algn="l" marL="772159" indent="-386079" lvl="1">
              <a:lnSpc>
                <a:spcPts val="3839"/>
              </a:lnSpc>
            </a:pPr>
          </a:p>
          <a:p>
            <a:pPr algn="l" marL="772159" indent="-38607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171717"/>
                </a:solidFill>
                <a:latin typeface="Markazi Text Bold"/>
                <a:ea typeface="Markazi Text Bold"/>
                <a:cs typeface="Markazi Text Bold"/>
                <a:sym typeface="Markazi Text Bold"/>
              </a:rPr>
              <a:t>Weak donor retention:</a:t>
            </a:r>
            <a:r>
              <a:rPr lang="en-US" sz="3199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Lack of communication and engagement discourages repeat donations.</a:t>
            </a:r>
          </a:p>
          <a:p>
            <a:pPr algn="l" marL="772159" indent="-386079" lvl="1">
              <a:lnSpc>
                <a:spcPts val="3455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3974" y="9391422"/>
            <a:ext cx="964704" cy="600684"/>
          </a:xfrm>
          <a:custGeom>
            <a:avLst/>
            <a:gdLst/>
            <a:ahLst/>
            <a:cxnLst/>
            <a:rect r="r" b="b" t="t" l="l"/>
            <a:pathLst>
              <a:path h="600684" w="964704">
                <a:moveTo>
                  <a:pt x="0" y="0"/>
                </a:moveTo>
                <a:lnTo>
                  <a:pt x="964704" y="0"/>
                </a:lnTo>
                <a:lnTo>
                  <a:pt x="964704" y="600684"/>
                </a:lnTo>
                <a:lnTo>
                  <a:pt x="0" y="60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4984" y="9621624"/>
            <a:ext cx="457196" cy="547688"/>
            <a:chOff x="0" y="0"/>
            <a:chExt cx="609595" cy="730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9595" cy="730251"/>
            </a:xfrm>
            <a:custGeom>
              <a:avLst/>
              <a:gdLst/>
              <a:ahLst/>
              <a:cxnLst/>
              <a:rect r="r" b="b" t="t" l="l"/>
              <a:pathLst>
                <a:path h="730251" w="609595">
                  <a:moveTo>
                    <a:pt x="0" y="0"/>
                  </a:moveTo>
                  <a:lnTo>
                    <a:pt x="609595" y="0"/>
                  </a:lnTo>
                  <a:lnTo>
                    <a:pt x="609595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609595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 b="true">
                  <a:solidFill>
                    <a:srgbClr val="171717"/>
                  </a:solidFill>
                  <a:latin typeface="Markazi Text Bold"/>
                  <a:ea typeface="Markazi Text Bold"/>
                  <a:cs typeface="Markazi Text Bold"/>
                  <a:sym typeface="Markazi Text Bold"/>
                </a:rPr>
                <a:t>3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57264" y="9621624"/>
            <a:ext cx="2905818" cy="547688"/>
            <a:chOff x="0" y="0"/>
            <a:chExt cx="3874424" cy="7302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74424" cy="730251"/>
            </a:xfrm>
            <a:custGeom>
              <a:avLst/>
              <a:gdLst/>
              <a:ahLst/>
              <a:cxnLst/>
              <a:rect r="r" b="b" t="t" l="l"/>
              <a:pathLst>
                <a:path h="730251" w="3874424">
                  <a:moveTo>
                    <a:pt x="0" y="0"/>
                  </a:moveTo>
                  <a:lnTo>
                    <a:pt x="3874424" y="0"/>
                  </a:lnTo>
                  <a:lnTo>
                    <a:pt x="3874424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3874424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171717"/>
                  </a:solidFill>
                  <a:latin typeface="Markazi Text"/>
                  <a:ea typeface="Markazi Text"/>
                  <a:cs typeface="Markazi Text"/>
                  <a:sym typeface="Markazi Text"/>
                </a:rPr>
                <a:t>August 25, 2025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108900" y="1470778"/>
            <a:ext cx="11109440" cy="8220986"/>
          </a:xfrm>
          <a:custGeom>
            <a:avLst/>
            <a:gdLst/>
            <a:ahLst/>
            <a:cxnLst/>
            <a:rect r="r" b="b" t="t" l="l"/>
            <a:pathLst>
              <a:path h="8220986" w="11109440">
                <a:moveTo>
                  <a:pt x="0" y="0"/>
                </a:moveTo>
                <a:lnTo>
                  <a:pt x="11109441" y="0"/>
                </a:lnTo>
                <a:lnTo>
                  <a:pt x="11109441" y="8220986"/>
                </a:lnTo>
                <a:lnTo>
                  <a:pt x="0" y="8220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0628" y="477395"/>
            <a:ext cx="16642828" cy="65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4599" b="true">
                <a:solidFill>
                  <a:srgbClr val="171717"/>
                </a:solidFill>
                <a:latin typeface="Markazi Text Medium"/>
                <a:ea typeface="Markazi Text Medium"/>
                <a:cs typeface="Markazi Text Medium"/>
                <a:sym typeface="Markazi Text Medium"/>
              </a:rPr>
              <a:t>Solution Overview: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3974" y="9391422"/>
            <a:ext cx="964704" cy="600684"/>
          </a:xfrm>
          <a:custGeom>
            <a:avLst/>
            <a:gdLst/>
            <a:ahLst/>
            <a:cxnLst/>
            <a:rect r="r" b="b" t="t" l="l"/>
            <a:pathLst>
              <a:path h="600684" w="964704">
                <a:moveTo>
                  <a:pt x="0" y="0"/>
                </a:moveTo>
                <a:lnTo>
                  <a:pt x="964704" y="0"/>
                </a:lnTo>
                <a:lnTo>
                  <a:pt x="964704" y="600684"/>
                </a:lnTo>
                <a:lnTo>
                  <a:pt x="0" y="60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4984" y="9621624"/>
            <a:ext cx="457196" cy="547688"/>
            <a:chOff x="0" y="0"/>
            <a:chExt cx="609595" cy="730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9595" cy="730251"/>
            </a:xfrm>
            <a:custGeom>
              <a:avLst/>
              <a:gdLst/>
              <a:ahLst/>
              <a:cxnLst/>
              <a:rect r="r" b="b" t="t" l="l"/>
              <a:pathLst>
                <a:path h="730251" w="609595">
                  <a:moveTo>
                    <a:pt x="0" y="0"/>
                  </a:moveTo>
                  <a:lnTo>
                    <a:pt x="609595" y="0"/>
                  </a:lnTo>
                  <a:lnTo>
                    <a:pt x="609595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609595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 b="true">
                  <a:solidFill>
                    <a:srgbClr val="171717"/>
                  </a:solidFill>
                  <a:latin typeface="Markazi Text Bold"/>
                  <a:ea typeface="Markazi Text Bold"/>
                  <a:cs typeface="Markazi Text Bold"/>
                  <a:sym typeface="Markazi Text Bold"/>
                </a:rPr>
                <a:t>4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57264" y="9621624"/>
            <a:ext cx="2905818" cy="547688"/>
            <a:chOff x="0" y="0"/>
            <a:chExt cx="3874424" cy="7302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74424" cy="730251"/>
            </a:xfrm>
            <a:custGeom>
              <a:avLst/>
              <a:gdLst/>
              <a:ahLst/>
              <a:cxnLst/>
              <a:rect r="r" b="b" t="t" l="l"/>
              <a:pathLst>
                <a:path h="730251" w="3874424">
                  <a:moveTo>
                    <a:pt x="0" y="0"/>
                  </a:moveTo>
                  <a:lnTo>
                    <a:pt x="3874424" y="0"/>
                  </a:lnTo>
                  <a:lnTo>
                    <a:pt x="3874424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3874424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171717"/>
                  </a:solidFill>
                  <a:latin typeface="Markazi Text"/>
                  <a:ea typeface="Markazi Text"/>
                  <a:cs typeface="Markazi Text"/>
                  <a:sym typeface="Markazi Text"/>
                </a:rPr>
                <a:t>August 25, 2025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55678" y="203704"/>
            <a:ext cx="15748296" cy="9691764"/>
          </a:xfrm>
          <a:custGeom>
            <a:avLst/>
            <a:gdLst/>
            <a:ahLst/>
            <a:cxnLst/>
            <a:rect r="r" b="b" t="t" l="l"/>
            <a:pathLst>
              <a:path h="9691764" w="15748296">
                <a:moveTo>
                  <a:pt x="0" y="0"/>
                </a:moveTo>
                <a:lnTo>
                  <a:pt x="15748296" y="0"/>
                </a:lnTo>
                <a:lnTo>
                  <a:pt x="15748296" y="9691764"/>
                </a:lnTo>
                <a:lnTo>
                  <a:pt x="0" y="9691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3974" y="9391422"/>
            <a:ext cx="964704" cy="600684"/>
          </a:xfrm>
          <a:custGeom>
            <a:avLst/>
            <a:gdLst/>
            <a:ahLst/>
            <a:cxnLst/>
            <a:rect r="r" b="b" t="t" l="l"/>
            <a:pathLst>
              <a:path h="600684" w="964704">
                <a:moveTo>
                  <a:pt x="0" y="0"/>
                </a:moveTo>
                <a:lnTo>
                  <a:pt x="964704" y="0"/>
                </a:lnTo>
                <a:lnTo>
                  <a:pt x="964704" y="600684"/>
                </a:lnTo>
                <a:lnTo>
                  <a:pt x="0" y="60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4984" y="9621624"/>
            <a:ext cx="457196" cy="547688"/>
            <a:chOff x="0" y="0"/>
            <a:chExt cx="609595" cy="730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9595" cy="730251"/>
            </a:xfrm>
            <a:custGeom>
              <a:avLst/>
              <a:gdLst/>
              <a:ahLst/>
              <a:cxnLst/>
              <a:rect r="r" b="b" t="t" l="l"/>
              <a:pathLst>
                <a:path h="730251" w="609595">
                  <a:moveTo>
                    <a:pt x="0" y="0"/>
                  </a:moveTo>
                  <a:lnTo>
                    <a:pt x="609595" y="0"/>
                  </a:lnTo>
                  <a:lnTo>
                    <a:pt x="609595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609595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 b="true">
                  <a:solidFill>
                    <a:srgbClr val="171717"/>
                  </a:solidFill>
                  <a:latin typeface="Markazi Text Bold"/>
                  <a:ea typeface="Markazi Text Bold"/>
                  <a:cs typeface="Markazi Text Bold"/>
                  <a:sym typeface="Markazi Text Bold"/>
                </a:rPr>
                <a:t>5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57264" y="9621624"/>
            <a:ext cx="2905818" cy="547688"/>
            <a:chOff x="0" y="0"/>
            <a:chExt cx="3874424" cy="7302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74424" cy="730251"/>
            </a:xfrm>
            <a:custGeom>
              <a:avLst/>
              <a:gdLst/>
              <a:ahLst/>
              <a:cxnLst/>
              <a:rect r="r" b="b" t="t" l="l"/>
              <a:pathLst>
                <a:path h="730251" w="3874424">
                  <a:moveTo>
                    <a:pt x="0" y="0"/>
                  </a:moveTo>
                  <a:lnTo>
                    <a:pt x="3874424" y="0"/>
                  </a:lnTo>
                  <a:lnTo>
                    <a:pt x="3874424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3874424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171717"/>
                  </a:solidFill>
                  <a:latin typeface="Markazi Text"/>
                  <a:ea typeface="Markazi Text"/>
                  <a:cs typeface="Markazi Text"/>
                  <a:sym typeface="Markazi Text"/>
                </a:rPr>
                <a:t>August 25, 2025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20628" y="477395"/>
            <a:ext cx="16642828" cy="65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4599" b="true">
                <a:solidFill>
                  <a:srgbClr val="171717"/>
                </a:solidFill>
                <a:latin typeface="Markazi Text Medium"/>
                <a:ea typeface="Markazi Text Medium"/>
                <a:cs typeface="Markazi Text Medium"/>
                <a:sym typeface="Markazi Text Medium"/>
              </a:rPr>
              <a:t>Technology Stack: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6922" y="7793014"/>
            <a:ext cx="896112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u="sng">
                <a:solidFill>
                  <a:srgbClr val="0563C1"/>
                </a:solidFill>
                <a:latin typeface="Markazi Text"/>
                <a:ea typeface="Markazi Text"/>
                <a:cs typeface="Markazi Text"/>
                <a:sym typeface="Markazi Text"/>
                <a:hlinkClick r:id="rId4" tooltip="https://github.com/Mastercard-Code-For-Change-2-0/Team-1"/>
              </a:rPr>
              <a:t>https://github.com/Mastercard-Code-For-Change-2-0/Team-1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4845" y="1884751"/>
            <a:ext cx="15538237" cy="4442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1"/>
              </a:lnSpc>
            </a:pPr>
            <a:r>
              <a:rPr lang="en-US" sz="3667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Tech Stack :</a:t>
            </a:r>
          </a:p>
          <a:p>
            <a:pPr algn="l" marL="885030" indent="-442515" lvl="1">
              <a:lnSpc>
                <a:spcPts val="4401"/>
              </a:lnSpc>
              <a:buFont typeface="Arial"/>
              <a:buChar char="•"/>
            </a:pPr>
            <a:r>
              <a:rPr lang="en-US" sz="3667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Frontend: React.js, TailwindCSS</a:t>
            </a:r>
          </a:p>
          <a:p>
            <a:pPr algn="l" marL="885030" indent="-442515" lvl="1">
              <a:lnSpc>
                <a:spcPts val="4401"/>
              </a:lnSpc>
              <a:buFont typeface="Arial"/>
              <a:buChar char="•"/>
            </a:pPr>
            <a:r>
              <a:rPr lang="en-US" sz="3667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Backend: NodeJS, ExpressJS, REST APIs</a:t>
            </a:r>
          </a:p>
          <a:p>
            <a:pPr algn="l" marL="885030" indent="-442515" lvl="1">
              <a:lnSpc>
                <a:spcPts val="4401"/>
              </a:lnSpc>
              <a:buFont typeface="Arial"/>
              <a:buChar char="•"/>
            </a:pPr>
            <a:r>
              <a:rPr lang="en-US" sz="3667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Database: MongoDB (Unstructured Logs/Chat)</a:t>
            </a:r>
          </a:p>
          <a:p>
            <a:pPr algn="l" marL="885030" indent="-442515" lvl="1">
              <a:lnSpc>
                <a:spcPts val="4401"/>
              </a:lnSpc>
              <a:buFont typeface="Arial"/>
              <a:buChar char="•"/>
            </a:pPr>
            <a:r>
              <a:rPr lang="en-US" sz="3667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Authentication: JWT, OAuth2</a:t>
            </a:r>
          </a:p>
          <a:p>
            <a:pPr algn="l" marL="885030" indent="-442515" lvl="1">
              <a:lnSpc>
                <a:spcPts val="4401"/>
              </a:lnSpc>
              <a:buFont typeface="Arial"/>
              <a:buChar char="•"/>
            </a:pPr>
            <a:r>
              <a:rPr lang="en-US" sz="3667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AI/ML Layer: OLLAMA, Langchain, Chroma, TensorFlow</a:t>
            </a:r>
          </a:p>
          <a:p>
            <a:pPr algn="l" marL="885030" indent="-442515" lvl="1">
              <a:lnSpc>
                <a:spcPts val="4401"/>
              </a:lnSpc>
              <a:buFont typeface="Arial"/>
              <a:buChar char="•"/>
            </a:pPr>
            <a:r>
              <a:rPr lang="en-US" sz="3667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Version Control &amp; CI/CD: GitHub, GitHub Actions</a:t>
            </a:r>
          </a:p>
          <a:p>
            <a:pPr algn="l" marL="885030" indent="-442515" lvl="1">
              <a:lnSpc>
                <a:spcPts val="4401"/>
              </a:lnSpc>
              <a:buFont typeface="Arial"/>
              <a:buChar char="•"/>
            </a:pPr>
            <a:r>
              <a:rPr lang="en-US" sz="3667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Deployment – Vercel and Render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8822" y="7137088"/>
            <a:ext cx="1879848" cy="51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5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Markazi Text"/>
                <a:ea typeface="Markazi Text"/>
                <a:cs typeface="Markazi Text"/>
                <a:sym typeface="Markazi Text"/>
              </a:rPr>
              <a:t>Github link: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3974" y="9391422"/>
            <a:ext cx="964704" cy="600684"/>
          </a:xfrm>
          <a:custGeom>
            <a:avLst/>
            <a:gdLst/>
            <a:ahLst/>
            <a:cxnLst/>
            <a:rect r="r" b="b" t="t" l="l"/>
            <a:pathLst>
              <a:path h="600684" w="964704">
                <a:moveTo>
                  <a:pt x="0" y="0"/>
                </a:moveTo>
                <a:lnTo>
                  <a:pt x="964704" y="0"/>
                </a:lnTo>
                <a:lnTo>
                  <a:pt x="964704" y="600684"/>
                </a:lnTo>
                <a:lnTo>
                  <a:pt x="0" y="60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4984" y="9621624"/>
            <a:ext cx="457196" cy="547688"/>
            <a:chOff x="0" y="0"/>
            <a:chExt cx="609595" cy="730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9595" cy="730251"/>
            </a:xfrm>
            <a:custGeom>
              <a:avLst/>
              <a:gdLst/>
              <a:ahLst/>
              <a:cxnLst/>
              <a:rect r="r" b="b" t="t" l="l"/>
              <a:pathLst>
                <a:path h="730251" w="609595">
                  <a:moveTo>
                    <a:pt x="0" y="0"/>
                  </a:moveTo>
                  <a:lnTo>
                    <a:pt x="609595" y="0"/>
                  </a:lnTo>
                  <a:lnTo>
                    <a:pt x="609595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609595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 b="true">
                  <a:solidFill>
                    <a:srgbClr val="171717"/>
                  </a:solidFill>
                  <a:latin typeface="Markazi Text Bold"/>
                  <a:ea typeface="Markazi Text Bold"/>
                  <a:cs typeface="Markazi Text Bold"/>
                  <a:sym typeface="Markazi Text Bold"/>
                </a:rPr>
                <a:t>6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57264" y="9621624"/>
            <a:ext cx="2905818" cy="547688"/>
            <a:chOff x="0" y="0"/>
            <a:chExt cx="3874424" cy="7302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74424" cy="730251"/>
            </a:xfrm>
            <a:custGeom>
              <a:avLst/>
              <a:gdLst/>
              <a:ahLst/>
              <a:cxnLst/>
              <a:rect r="r" b="b" t="t" l="l"/>
              <a:pathLst>
                <a:path h="730251" w="3874424">
                  <a:moveTo>
                    <a:pt x="0" y="0"/>
                  </a:moveTo>
                  <a:lnTo>
                    <a:pt x="3874424" y="0"/>
                  </a:lnTo>
                  <a:lnTo>
                    <a:pt x="3874424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3874424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171717"/>
                  </a:solidFill>
                  <a:latin typeface="Markazi Text"/>
                  <a:ea typeface="Markazi Text"/>
                  <a:cs typeface="Markazi Text"/>
                  <a:sym typeface="Markazi Text"/>
                </a:rPr>
                <a:t>August 25, 2025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20628" y="477395"/>
            <a:ext cx="16642828" cy="65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4599" b="true">
                <a:solidFill>
                  <a:srgbClr val="171717"/>
                </a:solidFill>
                <a:latin typeface="Markazi Text Medium"/>
                <a:ea typeface="Markazi Text Medium"/>
                <a:cs typeface="Markazi Text Medium"/>
                <a:sym typeface="Markazi Text Medium"/>
              </a:rPr>
              <a:t>Impact/Future scope: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0628" y="1982386"/>
            <a:ext cx="17025045" cy="620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2"/>
              </a:lnSpc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          </a:t>
            </a:r>
            <a:r>
              <a:rPr lang="en-US" sz="3168" u="sng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Scalability/Integration</a:t>
            </a: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:</a:t>
            </a:r>
          </a:p>
          <a:p>
            <a:pPr algn="l" marL="764549" indent="-382274" lvl="1">
              <a:lnSpc>
                <a:spcPts val="3802"/>
              </a:lnSpc>
              <a:buFont typeface="Arial"/>
              <a:buChar char="•"/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Microservices with RestAPI → easy scaling per module (donors, recipients, hospitals).</a:t>
            </a:r>
          </a:p>
          <a:p>
            <a:pPr algn="l" marL="764549" indent="-382274" lvl="1">
              <a:lnSpc>
                <a:spcPts val="3802"/>
              </a:lnSpc>
              <a:buFont typeface="Arial"/>
              <a:buChar char="•"/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API-first → smooth integration with hospital systems, govt. registries, payment gateways.</a:t>
            </a:r>
          </a:p>
          <a:p>
            <a:pPr algn="l" marL="764549" indent="-382274" lvl="1">
              <a:lnSpc>
                <a:spcPts val="3802"/>
              </a:lnSpc>
            </a:pPr>
          </a:p>
          <a:p>
            <a:pPr algn="l" marL="764549" indent="-382274" lvl="1">
              <a:lnSpc>
                <a:spcPts val="3802"/>
              </a:lnSpc>
            </a:pPr>
            <a:r>
              <a:rPr lang="en-US" sz="3168" u="sng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Additional Use Cases</a:t>
            </a: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:</a:t>
            </a:r>
          </a:p>
          <a:p>
            <a:pPr algn="l" marL="764549" indent="-382274" lvl="1">
              <a:lnSpc>
                <a:spcPts val="3802"/>
              </a:lnSpc>
              <a:buFont typeface="Arial"/>
              <a:buChar char="•"/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Emergency donor-recipient matching with geolocation. AI-powered health risk scoring &amp; donor eligibility prediction.</a:t>
            </a:r>
          </a:p>
          <a:p>
            <a:pPr algn="l" marL="764146" indent="-382073" lvl="1">
              <a:lnSpc>
                <a:spcPts val="3802"/>
              </a:lnSpc>
              <a:buFont typeface="Arial"/>
              <a:buChar char="•"/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Multi-language chatbot for accessibility. </a:t>
            </a:r>
          </a:p>
          <a:p>
            <a:pPr algn="l" marL="764549" indent="-382274" lvl="1">
              <a:lnSpc>
                <a:spcPts val="3802"/>
              </a:lnSpc>
              <a:buFont typeface="Arial"/>
              <a:buChar char="•"/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Analytics dashboard for hospitals &amp; NGOs (trends, donor engagement).</a:t>
            </a:r>
          </a:p>
          <a:p>
            <a:pPr algn="l" marL="764549" indent="-382274" lvl="1">
              <a:lnSpc>
                <a:spcPts val="3802"/>
              </a:lnSpc>
            </a:pPr>
          </a:p>
          <a:p>
            <a:pPr algn="l" marL="764549" indent="-382274" lvl="1">
              <a:lnSpc>
                <a:spcPts val="3802"/>
              </a:lnSpc>
            </a:pPr>
            <a:r>
              <a:rPr lang="en-US" sz="3168" u="sng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Good to Know</a:t>
            </a: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:</a:t>
            </a:r>
          </a:p>
          <a:p>
            <a:pPr algn="l" marL="764549" indent="-382274" lvl="1">
              <a:lnSpc>
                <a:spcPts val="3802"/>
              </a:lnSpc>
              <a:buFont typeface="Arial"/>
              <a:buChar char="•"/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Real-time donor-recipient matching using -</a:t>
            </a:r>
          </a:p>
          <a:p>
            <a:pPr algn="l">
              <a:lnSpc>
                <a:spcPts val="3802"/>
              </a:lnSpc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          Modular → hospitals, blood banks, NGOs can onboard easily. </a:t>
            </a:r>
          </a:p>
          <a:p>
            <a:pPr algn="l" marL="684070" indent="-342035" lvl="1">
              <a:lnSpc>
                <a:spcPts val="3802"/>
              </a:lnSpc>
              <a:buFont typeface="Arial"/>
              <a:buChar char="•"/>
            </a:pPr>
            <a:r>
              <a:rPr lang="en-US" sz="3168">
                <a:solidFill>
                  <a:srgbClr val="171717"/>
                </a:solidFill>
                <a:latin typeface="Markazi Text"/>
                <a:ea typeface="Markazi Text"/>
                <a:cs typeface="Markazi Text"/>
                <a:sym typeface="Markazi Text"/>
              </a:rPr>
              <a:t> Builds trust via transparency, notifications, and audit logs.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3974" y="9391422"/>
            <a:ext cx="964704" cy="600684"/>
          </a:xfrm>
          <a:custGeom>
            <a:avLst/>
            <a:gdLst/>
            <a:ahLst/>
            <a:cxnLst/>
            <a:rect r="r" b="b" t="t" l="l"/>
            <a:pathLst>
              <a:path h="600684" w="964704">
                <a:moveTo>
                  <a:pt x="0" y="0"/>
                </a:moveTo>
                <a:lnTo>
                  <a:pt x="964704" y="0"/>
                </a:lnTo>
                <a:lnTo>
                  <a:pt x="964704" y="600684"/>
                </a:lnTo>
                <a:lnTo>
                  <a:pt x="0" y="60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4984" y="9621624"/>
            <a:ext cx="457196" cy="547688"/>
            <a:chOff x="0" y="0"/>
            <a:chExt cx="609595" cy="730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9595" cy="730251"/>
            </a:xfrm>
            <a:custGeom>
              <a:avLst/>
              <a:gdLst/>
              <a:ahLst/>
              <a:cxnLst/>
              <a:rect r="r" b="b" t="t" l="l"/>
              <a:pathLst>
                <a:path h="730251" w="609595">
                  <a:moveTo>
                    <a:pt x="0" y="0"/>
                  </a:moveTo>
                  <a:lnTo>
                    <a:pt x="609595" y="0"/>
                  </a:lnTo>
                  <a:lnTo>
                    <a:pt x="609595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609595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 b="true">
                  <a:solidFill>
                    <a:srgbClr val="171717"/>
                  </a:solidFill>
                  <a:latin typeface="Markazi Text Bold"/>
                  <a:ea typeface="Markazi Text Bold"/>
                  <a:cs typeface="Markazi Text Bold"/>
                  <a:sym typeface="Markazi Text Bold"/>
                </a:rPr>
                <a:t>7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57264" y="9621624"/>
            <a:ext cx="2905818" cy="547688"/>
            <a:chOff x="0" y="0"/>
            <a:chExt cx="3874424" cy="7302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74424" cy="730251"/>
            </a:xfrm>
            <a:custGeom>
              <a:avLst/>
              <a:gdLst/>
              <a:ahLst/>
              <a:cxnLst/>
              <a:rect r="r" b="b" t="t" l="l"/>
              <a:pathLst>
                <a:path h="730251" w="3874424">
                  <a:moveTo>
                    <a:pt x="0" y="0"/>
                  </a:moveTo>
                  <a:lnTo>
                    <a:pt x="3874424" y="0"/>
                  </a:lnTo>
                  <a:lnTo>
                    <a:pt x="3874424" y="730251"/>
                  </a:lnTo>
                  <a:lnTo>
                    <a:pt x="0" y="7302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3874424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171717"/>
                  </a:solidFill>
                  <a:latin typeface="Markazi Text"/>
                  <a:ea typeface="Markazi Text"/>
                  <a:cs typeface="Markazi Text"/>
                  <a:sym typeface="Markazi Text"/>
                </a:rPr>
                <a:t>August 20, 2024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06424" y="3449063"/>
            <a:ext cx="16642828" cy="302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39"/>
              </a:lnSpc>
            </a:pPr>
            <a:r>
              <a:rPr lang="en-US" sz="22999" b="true">
                <a:solidFill>
                  <a:srgbClr val="F7F7F7"/>
                </a:solidFill>
                <a:latin typeface="Markazi Text Medium"/>
                <a:ea typeface="Markazi Text Medium"/>
                <a:cs typeface="Markazi Text Medium"/>
                <a:sym typeface="Markazi Text Medium"/>
              </a:rPr>
              <a:t>Q&amp;A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DAGxD-fEid4</dc:identifier>
  <dcterms:modified xsi:type="dcterms:W3CDTF">2011-08-01T06:04:30Z</dcterms:modified>
  <cp:revision>1</cp:revision>
  <dc:title>HackathonPresentation_Skeleton.pptx</dc:title>
</cp:coreProperties>
</file>